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258" r:id="rId4"/>
    <p:sldId id="399" r:id="rId5"/>
    <p:sldId id="313" r:id="rId6"/>
    <p:sldId id="314" r:id="rId7"/>
    <p:sldId id="400" r:id="rId8"/>
    <p:sldId id="315" r:id="rId9"/>
    <p:sldId id="334" r:id="rId10"/>
    <p:sldId id="401" r:id="rId11"/>
    <p:sldId id="402" r:id="rId12"/>
    <p:sldId id="403" r:id="rId13"/>
    <p:sldId id="349" r:id="rId14"/>
    <p:sldId id="350" r:id="rId15"/>
    <p:sldId id="352" r:id="rId16"/>
    <p:sldId id="353" r:id="rId17"/>
    <p:sldId id="321" r:id="rId18"/>
    <p:sldId id="327" r:id="rId19"/>
    <p:sldId id="323" r:id="rId20"/>
    <p:sldId id="328" r:id="rId21"/>
    <p:sldId id="324" r:id="rId22"/>
    <p:sldId id="329" r:id="rId23"/>
    <p:sldId id="325" r:id="rId24"/>
    <p:sldId id="330" r:id="rId25"/>
    <p:sldId id="326" r:id="rId26"/>
    <p:sldId id="331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64" r:id="rId60"/>
    <p:sldId id="365" r:id="rId61"/>
  </p:sldIdLst>
  <p:sldSz cx="9144000" cy="6858000" type="screen4x3"/>
  <p:notesSz cx="675481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857" autoAdjust="0"/>
  </p:normalViewPr>
  <p:slideViewPr>
    <p:cSldViewPr>
      <p:cViewPr varScale="1">
        <p:scale>
          <a:sx n="107" d="100"/>
          <a:sy n="107" d="100"/>
        </p:scale>
        <p:origin x="160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6164" y="0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F473A7B-A721-420D-AE35-1BAD600317B9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5482" y="4686499"/>
            <a:ext cx="540385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6164" y="9371285"/>
            <a:ext cx="2927086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CC4048-102A-47B0-ACE6-68895EA4675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3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126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font_path</a:t>
            </a:r>
            <a:r>
              <a:rPr lang="en-US" altLang="ko-KR" dirty="0"/>
              <a:t> = </a:t>
            </a:r>
            <a:r>
              <a:rPr lang="ko-KR" altLang="en-US" dirty="0"/>
              <a:t>맑음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"/>
              </a:rPr>
              <a:t>단어 등장 빈도에 따른 크기 차이를 조절하는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"/>
              </a:rPr>
              <a:t>비율값인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dirty="0" err="1"/>
              <a:t>relative_scaling</a:t>
            </a:r>
            <a:r>
              <a:rPr lang="en-US" altLang="ko-KR" dirty="0"/>
              <a:t>=0.2, </a:t>
            </a:r>
            <a:r>
              <a:rPr lang="en-US" altLang="ko-KR" dirty="0" err="1"/>
              <a:t>background_color</a:t>
            </a:r>
            <a:r>
              <a:rPr lang="en-US" altLang="ko-KR" dirty="0"/>
              <a:t>=</a:t>
            </a:r>
            <a:r>
              <a:rPr lang="ko-KR" altLang="en-US" dirty="0"/>
              <a:t>흰색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ko-KR" altLang="en-US" dirty="0" err="1"/>
              <a:t>워드클라우드활성화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23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2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4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3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8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14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6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9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59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2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8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수분 흡수 </a:t>
            </a:r>
            <a:r>
              <a:rPr lang="ko-KR" altLang="en-US" dirty="0" err="1"/>
              <a:t>촉촉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인스타그램의</a:t>
            </a:r>
            <a:r>
              <a:rPr lang="ko-KR" altLang="en-US" baseline="0" dirty="0"/>
              <a:t> 구조 특성상 스크롤을 내려야 추가 게시물이 나오는 형식이라</a:t>
            </a:r>
            <a:endParaRPr lang="en-US" altLang="ko-KR" baseline="0" dirty="0"/>
          </a:p>
          <a:p>
            <a:r>
              <a:rPr lang="ko-KR" altLang="en-US" baseline="0" dirty="0"/>
              <a:t>정적 </a:t>
            </a:r>
            <a:r>
              <a:rPr lang="ko-KR" altLang="en-US" baseline="0" dirty="0" err="1"/>
              <a:t>크롤링</a:t>
            </a:r>
            <a:r>
              <a:rPr lang="ko-KR" altLang="en-US" baseline="0" dirty="0"/>
              <a:t> 방식인 </a:t>
            </a:r>
            <a:r>
              <a:rPr lang="en-US" altLang="ko-KR" baseline="0" dirty="0" err="1"/>
              <a:t>BeautifulSoup</a:t>
            </a:r>
            <a:r>
              <a:rPr lang="ko-KR" altLang="en-US" baseline="0" dirty="0"/>
              <a:t>으로 데이터의 전부를 </a:t>
            </a:r>
            <a:r>
              <a:rPr lang="ko-KR" altLang="en-US" baseline="0" dirty="0" err="1"/>
              <a:t>크롤링할</a:t>
            </a:r>
            <a:r>
              <a:rPr lang="ko-KR" altLang="en-US" baseline="0" dirty="0"/>
              <a:t> 수 없었습니다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를 작성하여 </a:t>
            </a:r>
            <a:r>
              <a:rPr lang="ko-KR" altLang="en-US" dirty="0" err="1"/>
              <a:t>인스타그램에</a:t>
            </a:r>
            <a:r>
              <a:rPr lang="ko-KR" altLang="en-US" dirty="0"/>
              <a:t> 로그인하고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ko-KR" altLang="en-US" baseline="0" dirty="0"/>
              <a:t>할 </a:t>
            </a:r>
            <a:r>
              <a:rPr lang="ko-KR" altLang="en-US" baseline="0" dirty="0" err="1"/>
              <a:t>해시태그를넣어</a:t>
            </a:r>
            <a:r>
              <a:rPr lang="ko-KR" altLang="en-US" baseline="0" dirty="0"/>
              <a:t> 게시물의 개수가 나타나면</a:t>
            </a:r>
            <a:r>
              <a:rPr lang="en-US" altLang="ko-KR" dirty="0"/>
              <a:t> </a:t>
            </a:r>
            <a:r>
              <a:rPr lang="ko-KR" altLang="en-US" dirty="0" err="1"/>
              <a:t>스크롤링</a:t>
            </a:r>
            <a:r>
              <a:rPr lang="ko-KR" altLang="en-US" dirty="0"/>
              <a:t> </a:t>
            </a:r>
            <a:r>
              <a:rPr lang="ko-KR" altLang="en-US" dirty="0" err="1"/>
              <a:t>작업을통해</a:t>
            </a:r>
            <a:r>
              <a:rPr lang="ko-KR" altLang="en-US" dirty="0"/>
              <a:t> 전체 게시물을 </a:t>
            </a:r>
            <a:r>
              <a:rPr lang="ko-KR" altLang="en-US" dirty="0" err="1"/>
              <a:t>로드합니다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크롤링할</a:t>
            </a:r>
            <a:r>
              <a:rPr lang="ko-KR" altLang="en-US" dirty="0"/>
              <a:t> 개수를 지정하여 </a:t>
            </a:r>
            <a:r>
              <a:rPr lang="ko-KR" altLang="en-US" dirty="0" err="1"/>
              <a:t>크롤링</a:t>
            </a:r>
            <a:r>
              <a:rPr lang="ko-KR" altLang="en-US" dirty="0"/>
              <a:t> 작업을 시도합니다</a:t>
            </a:r>
            <a:r>
              <a:rPr lang="en-US" altLang="ko-KR" dirty="0"/>
              <a:t>.  </a:t>
            </a:r>
            <a:r>
              <a:rPr lang="en-US" altLang="ko-KR" dirty="0" err="1"/>
              <a:t>Trange</a:t>
            </a:r>
            <a:r>
              <a:rPr lang="ko-KR" altLang="en-US" dirty="0"/>
              <a:t>패키지를 사용하여 </a:t>
            </a:r>
            <a:r>
              <a:rPr lang="ko-KR" altLang="en-US" dirty="0" err="1"/>
              <a:t>프로세스바를이용하여</a:t>
            </a:r>
            <a:r>
              <a:rPr lang="ko-KR" altLang="en-US" dirty="0"/>
              <a:t> 작업시간을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개의 파일은 하나로 병합하여 중복처리 후 데이터</a:t>
            </a:r>
            <a:r>
              <a:rPr lang="ko-KR" altLang="en-US" baseline="0" dirty="0"/>
              <a:t> 특수문자와 </a:t>
            </a:r>
            <a:r>
              <a:rPr lang="ko-KR" altLang="en-US" baseline="0" dirty="0" err="1"/>
              <a:t>자음있는</a:t>
            </a:r>
            <a:r>
              <a:rPr lang="ko-KR" altLang="en-US" baseline="0" dirty="0"/>
              <a:t> 데이터를 </a:t>
            </a:r>
            <a:r>
              <a:rPr lang="ko-KR" altLang="en-US" baseline="0" dirty="0" err="1"/>
              <a:t>전처리하였습니다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해시태크에관한</a:t>
            </a:r>
            <a:r>
              <a:rPr lang="ko-KR" altLang="en-US" dirty="0"/>
              <a:t>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</a:t>
            </a:r>
            <a:r>
              <a:rPr lang="ko-KR" altLang="en-US" dirty="0"/>
              <a:t> 앰플 </a:t>
            </a:r>
            <a:r>
              <a:rPr lang="ko-KR" altLang="en-US" dirty="0" err="1"/>
              <a:t>게시글본문에</a:t>
            </a:r>
            <a:r>
              <a:rPr lang="ko-KR" altLang="en-US" dirty="0"/>
              <a:t> 관한 명사 빈도수를 나타낸 그래프입니다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명사 </a:t>
            </a:r>
            <a:r>
              <a:rPr lang="ko-KR" altLang="en-US" dirty="0" err="1"/>
              <a:t>빈도수를가지고</a:t>
            </a:r>
            <a:r>
              <a:rPr lang="ko-KR" altLang="en-US" dirty="0"/>
              <a:t>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만들어봤습니다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</a:t>
            </a:r>
            <a:r>
              <a:rPr lang="ko-KR" altLang="en-US" baseline="0" dirty="0"/>
              <a:t> 사실로 알 수 있는 </a:t>
            </a:r>
            <a:r>
              <a:rPr lang="ko-KR" altLang="en-US" dirty="0"/>
              <a:t>앰플 </a:t>
            </a:r>
            <a:r>
              <a:rPr lang="ko-KR" altLang="en-US" dirty="0" err="1"/>
              <a:t>트렌드는</a:t>
            </a:r>
            <a:r>
              <a:rPr lang="ko-KR" altLang="en-US" dirty="0"/>
              <a:t> 수분</a:t>
            </a:r>
            <a:r>
              <a:rPr lang="en-US" altLang="ko-KR" dirty="0"/>
              <a:t>/</a:t>
            </a:r>
            <a:r>
              <a:rPr lang="ko-KR" altLang="en-US" dirty="0" err="1"/>
              <a:t>케어</a:t>
            </a:r>
            <a:r>
              <a:rPr lang="ko-KR" altLang="en-US" dirty="0"/>
              <a:t> 중심의 </a:t>
            </a:r>
            <a:r>
              <a:rPr lang="ko-KR" altLang="en-US" dirty="0" err="1"/>
              <a:t>추천앰플을</a:t>
            </a:r>
            <a:r>
              <a:rPr lang="ko-KR" altLang="en-US" dirty="0"/>
              <a:t> </a:t>
            </a:r>
            <a:r>
              <a:rPr lang="ko-KR" altLang="en-US" dirty="0" err="1"/>
              <a:t>언급하는것을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건조한 겨울을 보낸 날씨적 요인과 </a:t>
            </a:r>
            <a:r>
              <a:rPr lang="ko-KR" altLang="en-US" dirty="0" err="1"/>
              <a:t>코로나로인한</a:t>
            </a:r>
            <a:r>
              <a:rPr lang="ko-KR" altLang="en-US" dirty="0"/>
              <a:t> 마스크 의무 착용에 의한 수분보충과 피부트러블 </a:t>
            </a:r>
            <a:r>
              <a:rPr lang="ko-KR" altLang="en-US" dirty="0" err="1"/>
              <a:t>케어</a:t>
            </a:r>
            <a:r>
              <a:rPr lang="ko-KR" altLang="en-US" dirty="0"/>
              <a:t> 할 수 있는 </a:t>
            </a:r>
            <a:r>
              <a:rPr lang="ko-KR" altLang="en-US" dirty="0" err="1"/>
              <a:t>앰플을</a:t>
            </a:r>
            <a:r>
              <a:rPr lang="ko-KR" altLang="en-US" dirty="0"/>
              <a:t> 많이 </a:t>
            </a:r>
            <a:r>
              <a:rPr lang="ko-KR" altLang="en-US" dirty="0" err="1"/>
              <a:t>찾고있음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75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train_test_split</a:t>
            </a:r>
            <a:r>
              <a:rPr lang="ko-KR" altLang="en-US" dirty="0"/>
              <a:t>함수를 이용하여 </a:t>
            </a:r>
            <a:r>
              <a:rPr lang="en-US" altLang="ko-KR" dirty="0"/>
              <a:t>8:2 </a:t>
            </a:r>
            <a:r>
              <a:rPr lang="ko-KR" altLang="en-US" dirty="0"/>
              <a:t>비율로 </a:t>
            </a:r>
            <a:r>
              <a:rPr lang="en-US" altLang="ko-KR" dirty="0"/>
              <a:t>x</a:t>
            </a:r>
            <a:r>
              <a:rPr lang="ko-KR" altLang="en-US" dirty="0"/>
              <a:t>데이터와 </a:t>
            </a:r>
            <a:r>
              <a:rPr lang="en-US" altLang="ko-KR" dirty="0"/>
              <a:t>y</a:t>
            </a:r>
            <a:r>
              <a:rPr lang="ko-KR" altLang="en-US" dirty="0"/>
              <a:t>데이터를 학습데이터와 테스트데이터로 나눴습니다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모듈은 </a:t>
            </a:r>
            <a:r>
              <a:rPr lang="en-US" altLang="ko-KR" dirty="0" err="1"/>
              <a:t>keras</a:t>
            </a:r>
            <a:r>
              <a:rPr lang="ko-KR" altLang="en-US" dirty="0"/>
              <a:t>의 순차적으로 레이어를 더해 나가는 인공신경망 모델인  </a:t>
            </a:r>
            <a:r>
              <a:rPr lang="en-US" altLang="ko-KR" dirty="0"/>
              <a:t>Sequential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02124"/>
                </a:solidFill>
                <a:effectLst/>
              </a:rPr>
              <a:t>입력과 출력을 모두 연결해주는 </a:t>
            </a:r>
            <a:r>
              <a:rPr lang="en-US" altLang="ko-KR" b="0" i="0" dirty="0">
                <a:solidFill>
                  <a:srgbClr val="202124"/>
                </a:solidFill>
                <a:effectLst/>
              </a:rPr>
              <a:t>NN </a:t>
            </a:r>
            <a:r>
              <a:rPr lang="ko-KR" altLang="en-US" b="0" i="0" dirty="0">
                <a:solidFill>
                  <a:srgbClr val="202124"/>
                </a:solidFill>
                <a:effectLst/>
              </a:rPr>
              <a:t>레이어인 </a:t>
            </a:r>
            <a:r>
              <a:rPr lang="en-US" altLang="ko-KR" dirty="0"/>
              <a:t>Dense</a:t>
            </a:r>
          </a:p>
          <a:p>
            <a:r>
              <a:rPr lang="ko-KR" altLang="en-US" b="0" i="0" dirty="0">
                <a:solidFill>
                  <a:srgbClr val="5F5F5F"/>
                </a:solidFill>
                <a:effectLst/>
              </a:rPr>
              <a:t>손실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함수을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통해 얻은 </a:t>
            </a:r>
            <a:r>
              <a:rPr lang="ko-KR" altLang="en-US" b="0" i="0" dirty="0" err="1">
                <a:solidFill>
                  <a:srgbClr val="5F5F5F"/>
                </a:solidFill>
                <a:effectLst/>
              </a:rPr>
              <a:t>손실값으로부터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 모델을 업데이트하는 방식인 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optimizers 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을 사용했습니다</a:t>
            </a:r>
            <a:r>
              <a:rPr lang="en-US" altLang="ko-KR" b="0" i="0" dirty="0">
                <a:solidFill>
                  <a:srgbClr val="5F5F5F"/>
                </a:solidFill>
                <a:effectLst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553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레이어에서는 </a:t>
            </a:r>
            <a:r>
              <a:rPr lang="en-US" altLang="ko-KR" dirty="0"/>
              <a:t>256</a:t>
            </a:r>
            <a:r>
              <a:rPr lang="ko-KR" altLang="en-US" dirty="0"/>
              <a:t>개의 뉴런을 출력하고 </a:t>
            </a:r>
            <a:r>
              <a:rPr lang="ko-KR" altLang="en-US" dirty="0" err="1"/>
              <a:t>은닉층</a:t>
            </a:r>
            <a:r>
              <a:rPr lang="ko-KR" altLang="en-US" dirty="0"/>
              <a:t> 이기때문에 </a:t>
            </a:r>
            <a:r>
              <a:rPr lang="en-US" altLang="ko-KR" dirty="0" err="1"/>
              <a:t>relu</a:t>
            </a:r>
            <a:r>
              <a:rPr lang="ko-KR" altLang="en-US" dirty="0"/>
              <a:t>를 사용하며 </a:t>
            </a:r>
            <a:r>
              <a:rPr lang="en-US" altLang="ko-KR" dirty="0"/>
              <a:t>11</a:t>
            </a:r>
            <a:r>
              <a:rPr lang="ko-KR" altLang="en-US" dirty="0"/>
              <a:t>개의 입력을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레이어는 </a:t>
            </a:r>
            <a:r>
              <a:rPr lang="en-US" altLang="ko-KR" dirty="0"/>
              <a:t>128</a:t>
            </a:r>
            <a:r>
              <a:rPr lang="ko-KR" altLang="en-US" dirty="0"/>
              <a:t>개의 뉴런을 출력하고 마찬가지로 </a:t>
            </a:r>
            <a:r>
              <a:rPr lang="ko-KR" altLang="en-US" dirty="0" err="1"/>
              <a:t>은닉층이기때문에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 까지 동일한 내용이고 마지막 출력 수는 레이어의 열 수인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69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57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해석하기 어려워요 </a:t>
            </a:r>
            <a:r>
              <a:rPr lang="ko-KR" altLang="en-US" dirty="0" err="1"/>
              <a:t>하하하후후ㅜ후후후후ㅜ</a:t>
            </a:r>
            <a:r>
              <a:rPr lang="ko-KR" altLang="en-US" dirty="0"/>
              <a:t> 정확도</a:t>
            </a:r>
            <a:r>
              <a:rPr lang="en-US" altLang="ko-KR" dirty="0"/>
              <a:t> </a:t>
            </a:r>
            <a:r>
              <a:rPr lang="ko-KR" altLang="en-US" dirty="0"/>
              <a:t>약 </a:t>
            </a:r>
            <a:r>
              <a:rPr lang="en-US" altLang="ko-KR" dirty="0"/>
              <a:t>73% </a:t>
            </a:r>
            <a:r>
              <a:rPr lang="ko-KR" altLang="en-US" dirty="0"/>
              <a:t>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1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크롬드라이버를 활용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충분히 페이지가 </a:t>
            </a:r>
            <a:r>
              <a:rPr lang="ko-KR" altLang="en-US" dirty="0" err="1"/>
              <a:t>로드될</a:t>
            </a:r>
            <a:r>
              <a:rPr lang="ko-KR" altLang="en-US" dirty="0"/>
              <a:t> 수 있도록 </a:t>
            </a:r>
            <a:r>
              <a:rPr lang="en-US" altLang="ko-KR" dirty="0" err="1"/>
              <a:t>time.sleep</a:t>
            </a:r>
            <a:r>
              <a:rPr lang="en-US" altLang="ko-KR" dirty="0"/>
              <a:t>()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리뷰는 </a:t>
            </a:r>
            <a:r>
              <a:rPr lang="en-US" altLang="ko-KR" dirty="0"/>
              <a:t>selector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 err="1"/>
              <a:t>별점과</a:t>
            </a:r>
            <a:r>
              <a:rPr lang="ko-KR" altLang="en-US" dirty="0"/>
              <a:t> 날짜는 </a:t>
            </a:r>
            <a:r>
              <a:rPr lang="en-US" altLang="ko-KR" dirty="0" err="1"/>
              <a:t>xpath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긁은 것을 각 리스트에 </a:t>
            </a:r>
            <a:r>
              <a:rPr lang="en-US" altLang="ko-KR" dirty="0"/>
              <a:t>append()</a:t>
            </a:r>
            <a:r>
              <a:rPr lang="ko-KR" altLang="en-US" dirty="0"/>
              <a:t>를 활용하여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Try</a:t>
            </a:r>
            <a:r>
              <a:rPr lang="ko-KR" altLang="en-US" dirty="0"/>
              <a:t>를 이용하여 </a:t>
            </a:r>
            <a:r>
              <a:rPr lang="en-US" altLang="ko-KR" dirty="0"/>
              <a:t>1</a:t>
            </a:r>
            <a:r>
              <a:rPr lang="ko-KR" altLang="en-US" dirty="0"/>
              <a:t>페이지 </a:t>
            </a:r>
            <a:r>
              <a:rPr lang="en-US" altLang="ko-KR" dirty="0"/>
              <a:t>2</a:t>
            </a:r>
            <a:r>
              <a:rPr lang="ko-KR" altLang="en-US" dirty="0"/>
              <a:t>페이지 와 같은 버튼을 클릭하는 시도를 해보고 더 이상 페이지 클릭이 불가할 때 </a:t>
            </a:r>
            <a:r>
              <a:rPr lang="en-US" altLang="ko-KR" dirty="0"/>
              <a:t>except</a:t>
            </a:r>
            <a:r>
              <a:rPr lang="ko-KR" altLang="en-US" dirty="0"/>
              <a:t>에서 </a:t>
            </a:r>
            <a:r>
              <a:rPr lang="en-US" altLang="ko-KR" dirty="0"/>
              <a:t>try</a:t>
            </a:r>
            <a:r>
              <a:rPr lang="ko-KR" altLang="en-US" dirty="0"/>
              <a:t>를 다시 사용</a:t>
            </a:r>
            <a:r>
              <a:rPr lang="en-US" altLang="ko-KR" dirty="0"/>
              <a:t>. </a:t>
            </a:r>
            <a:r>
              <a:rPr lang="ko-KR" altLang="en-US" dirty="0"/>
              <a:t>첫번째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와 첫번째를 제외한 나머지 페이지 다음버튼의 </a:t>
            </a:r>
            <a:r>
              <a:rPr lang="en-US" altLang="ko-KR" dirty="0" err="1"/>
              <a:t>xpath</a:t>
            </a:r>
            <a:r>
              <a:rPr lang="ko-KR" altLang="en-US" dirty="0"/>
              <a:t>는 다르기 때문에 </a:t>
            </a:r>
            <a:r>
              <a:rPr lang="en-US" altLang="ko-KR" dirty="0"/>
              <a:t>if</a:t>
            </a:r>
            <a:r>
              <a:rPr lang="ko-KR" altLang="en-US" dirty="0"/>
              <a:t>문을 활용하여 처리</a:t>
            </a:r>
            <a:r>
              <a:rPr lang="en-US" altLang="ko-KR" dirty="0"/>
              <a:t>. </a:t>
            </a:r>
            <a:r>
              <a:rPr lang="ko-KR" altLang="en-US" dirty="0"/>
              <a:t>더 이상 다음버튼을 누를 수 </a:t>
            </a:r>
            <a:r>
              <a:rPr lang="ko-KR" altLang="en-US" dirty="0" err="1"/>
              <a:t>없을때</a:t>
            </a:r>
            <a:r>
              <a:rPr lang="ko-KR" altLang="en-US" dirty="0"/>
              <a:t> </a:t>
            </a:r>
            <a:r>
              <a:rPr lang="en-US" altLang="ko-KR" dirty="0"/>
              <a:t>except</a:t>
            </a:r>
            <a:r>
              <a:rPr lang="ko-KR" altLang="en-US" dirty="0"/>
              <a:t>로 브레이크</a:t>
            </a:r>
            <a:endParaRPr lang="en-US" altLang="ko-KR" dirty="0"/>
          </a:p>
          <a:p>
            <a:r>
              <a:rPr lang="en-US" altLang="ko-KR" dirty="0" err="1"/>
              <a:t>Fltmmemf</a:t>
            </a:r>
            <a:r>
              <a:rPr lang="ko-KR" altLang="en-US" dirty="0"/>
              <a:t>을 데이터 프레임으로 저장하고</a:t>
            </a:r>
            <a:r>
              <a:rPr lang="en-US" altLang="ko-KR" dirty="0"/>
              <a:t>, csv</a:t>
            </a:r>
            <a:r>
              <a:rPr lang="ko-KR" altLang="en-US" dirty="0"/>
              <a:t>파일로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저장해놓은</a:t>
            </a:r>
            <a:r>
              <a:rPr lang="ko-KR" altLang="en-US" dirty="0"/>
              <a:t> 리뷰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날짜 데이터들을 불러와 합쳐주는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7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폰트 맑음</a:t>
            </a:r>
            <a:r>
              <a:rPr lang="en-US" altLang="ko-KR" dirty="0"/>
              <a:t>, x</a:t>
            </a:r>
            <a:r>
              <a:rPr lang="ko-KR" altLang="en-US" dirty="0"/>
              <a:t>축에 주요단어 </a:t>
            </a:r>
            <a:r>
              <a:rPr lang="en-US" altLang="ko-KR" dirty="0"/>
              <a:t>y</a:t>
            </a:r>
            <a:r>
              <a:rPr lang="ko-KR" altLang="en-US" dirty="0"/>
              <a:t>축에 빈도 수 놓고 막대그래프 활성화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C4048-102A-47B0-ACE6-68895EA4675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888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41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81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11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289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241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21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5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  <a:lvl2pPr>
              <a:defRPr>
                <a:ea typeface="나눔고딕" panose="020D0604000000000000" pitchFamily="50" charset="-127"/>
              </a:defRPr>
            </a:lvl2pPr>
            <a:lvl3pPr>
              <a:defRPr>
                <a:ea typeface="나눔고딕" panose="020D0604000000000000" pitchFamily="50" charset="-127"/>
              </a:defRPr>
            </a:lvl3pPr>
            <a:lvl4pPr>
              <a:defRPr>
                <a:ea typeface="나눔고딕" panose="020D0604000000000000" pitchFamily="50" charset="-127"/>
              </a:defRPr>
            </a:lvl4pPr>
            <a:lvl5pPr>
              <a:defRPr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5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540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47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>
                <a:ea typeface="나눔고딕" panose="020D0604000000000000" pitchFamily="50" charset="-127"/>
              </a:defRPr>
            </a:lvl1pPr>
            <a:lvl2pPr>
              <a:defRPr sz="2400">
                <a:ea typeface="나눔고딕" panose="020D0604000000000000" pitchFamily="50" charset="-127"/>
              </a:defRPr>
            </a:lvl2pPr>
            <a:lvl3pPr>
              <a:defRPr sz="2000">
                <a:ea typeface="나눔고딕" panose="020D0604000000000000" pitchFamily="50" charset="-127"/>
              </a:defRPr>
            </a:lvl3pPr>
            <a:lvl4pPr>
              <a:defRPr sz="1800">
                <a:ea typeface="나눔고딕" panose="020D0604000000000000" pitchFamily="50" charset="-127"/>
              </a:defRPr>
            </a:lvl4pPr>
            <a:lvl5pPr>
              <a:defRPr sz="1800"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ea typeface="나눔고딕" panose="020D0604000000000000" pitchFamily="50" charset="-127"/>
              </a:defRPr>
            </a:lvl1pPr>
            <a:lvl2pPr>
              <a:defRPr sz="2000">
                <a:ea typeface="나눔고딕" panose="020D0604000000000000" pitchFamily="50" charset="-127"/>
              </a:defRPr>
            </a:lvl2pPr>
            <a:lvl3pPr>
              <a:defRPr sz="1800">
                <a:ea typeface="나눔고딕" panose="020D0604000000000000" pitchFamily="50" charset="-127"/>
              </a:defRPr>
            </a:lvl3pPr>
            <a:lvl4pPr>
              <a:defRPr sz="1600">
                <a:ea typeface="나눔고딕" panose="020D0604000000000000" pitchFamily="50" charset="-127"/>
              </a:defRPr>
            </a:lvl4pPr>
            <a:lvl5pPr>
              <a:defRPr sz="1600"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>
                <a:ea typeface="나눔고딕" panose="020D0604000000000000" pitchFamily="50" charset="-127"/>
              </a:defRPr>
            </a:lvl1pPr>
            <a:lvl2pPr>
              <a:defRPr sz="2800">
                <a:ea typeface="나눔고딕" panose="020D0604000000000000" pitchFamily="50" charset="-127"/>
              </a:defRPr>
            </a:lvl2pPr>
            <a:lvl3pPr>
              <a:defRPr sz="2400">
                <a:ea typeface="나눔고딕" panose="020D0604000000000000" pitchFamily="50" charset="-127"/>
              </a:defRPr>
            </a:lvl3pPr>
            <a:lvl4pPr>
              <a:defRPr sz="2000">
                <a:ea typeface="나눔고딕" panose="020D0604000000000000" pitchFamily="50" charset="-127"/>
              </a:defRPr>
            </a:lvl4pPr>
            <a:lvl5pPr>
              <a:defRPr sz="2000"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21FBEBF4-027F-4ABB-8F3C-CA0F3863383F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B032A9DD-F4D8-401A-8B93-E3699E9789F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A801D7D-5533-4797-A321-819A1E32CF55}" type="datetimeFigureOut">
              <a:rPr lang="ko-KR" altLang="en-US" smtClean="0"/>
              <a:pPr/>
              <a:t>2021-03-22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088E99E-A37F-4947-B48D-321DFB4D77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9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6FE5440-77B9-404A-9D55-B4B06440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01"/>
            <a:ext cx="9161528" cy="68746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A3A7A-7B7D-4BDC-9861-08BAF2D0C07D}"/>
              </a:ext>
            </a:extLst>
          </p:cNvPr>
          <p:cNvSpPr/>
          <p:nvPr/>
        </p:nvSpPr>
        <p:spPr>
          <a:xfrm>
            <a:off x="-8764" y="-11049"/>
            <a:ext cx="9161528" cy="6874601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314096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머신러닝과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딥러닝을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활용한 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                    </a:t>
            </a:r>
            <a:r>
              <a:rPr lang="ko-KR" altLang="en-US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앰플추천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고딕" panose="020D0604000000000000"/>
              </a:rPr>
              <a:t> 시스템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58052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Team.L1K4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3E689A-45E8-491E-AD27-3651DBF52198}"/>
              </a:ext>
            </a:extLst>
          </p:cNvPr>
          <p:cNvSpPr/>
          <p:nvPr/>
        </p:nvSpPr>
        <p:spPr>
          <a:xfrm>
            <a:off x="214282" y="6326168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179513" y="1084674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, 식물, 스크린샷이(가) 표시된 사진&#10;&#10;자동 생성된 설명">
            <a:extLst>
              <a:ext uri="{FF2B5EF4-FFF2-40B4-BE49-F238E27FC236}">
                <a16:creationId xmlns:a16="http://schemas.microsoft.com/office/drawing/2014/main" id="{1FBE3D6C-925F-408D-9AF4-DC31CC24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9" r="15629"/>
          <a:stretch/>
        </p:blipFill>
        <p:spPr>
          <a:xfrm>
            <a:off x="7003296" y="1844824"/>
            <a:ext cx="2114394" cy="20882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E26DA25-C021-4A39-BB61-774CFF6F0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844828"/>
            <a:ext cx="6823782" cy="41044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4265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156682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44AFCB-02E4-4016-B622-49FD58DB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5759293" cy="24557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69013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688BE7-BB96-45DC-9134-9DCB9E424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1556792"/>
            <a:ext cx="5944115" cy="42447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8646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1156682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453CEE-7253-4E2E-ADA8-1A1BFF16D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7" y="1923920"/>
            <a:ext cx="8390347" cy="30101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75526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CC93CF-14B7-4BA7-9D21-7374D16A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05264"/>
            <a:ext cx="6229425" cy="36079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78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워드클라우드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382EB3C-C480-4BDE-A065-417ACEE5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6" y="1700808"/>
            <a:ext cx="6025044" cy="25202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3843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452139"/>
            <a:ext cx="8714791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127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3" y="2142018"/>
            <a:ext cx="6197874" cy="31669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갈락토미세스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14866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03" y="1452139"/>
            <a:ext cx="8430609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42839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190" y="2060848"/>
            <a:ext cx="6679619" cy="341315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히알루론산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62882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15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</a:rPr>
              <a:t>목차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00035" y="285729"/>
            <a:ext cx="8286808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00035" y="989033"/>
            <a:ext cx="8287200" cy="1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35A83DA-C536-4C7A-9E66-2B6B94C7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166018"/>
            <a:ext cx="8186765" cy="5498578"/>
          </a:xfrm>
          <a:ln w="12700">
            <a:noFill/>
          </a:ln>
        </p:spPr>
        <p:txBody>
          <a:bodyPr numCol="1"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01. </a:t>
            </a:r>
            <a:r>
              <a:rPr lang="ko-KR" altLang="en-US" b="1" dirty="0">
                <a:latin typeface="나눔고딕" panose="020D0604000000000000" pitchFamily="50" charset="-127"/>
              </a:rPr>
              <a:t>주제 소개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및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기획의도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02. </a:t>
            </a:r>
            <a:r>
              <a:rPr lang="ko-KR" altLang="en-US" b="1" dirty="0" err="1">
                <a:latin typeface="나눔고딕" panose="020D0604000000000000" pitchFamily="50" charset="-127"/>
              </a:rPr>
              <a:t>크롤링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쇼핑몰 리뷰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인스타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03. AIDA CRM </a:t>
            </a:r>
            <a:r>
              <a:rPr lang="ko-KR" altLang="en-US" b="1" dirty="0">
                <a:latin typeface="나눔고딕" panose="020D0604000000000000" pitchFamily="50" charset="-127"/>
              </a:rPr>
              <a:t>데이터</a:t>
            </a:r>
            <a:r>
              <a:rPr lang="en-US" altLang="ko-KR" b="1" dirty="0">
                <a:latin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</a:rPr>
              <a:t>시각화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DATA</a:t>
            </a:r>
            <a:r>
              <a:rPr lang="ko-KR" altLang="en-US" dirty="0">
                <a:latin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</a:rPr>
              <a:t>전처리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데이터 시각화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04.</a:t>
            </a:r>
            <a:r>
              <a:rPr lang="ko-KR" altLang="en-US" b="1" dirty="0">
                <a:latin typeface="나눔고딕" panose="020D0604000000000000" pitchFamily="50" charset="-127"/>
              </a:rPr>
              <a:t> 모델링</a:t>
            </a:r>
            <a:endParaRPr lang="en-US" altLang="ko-KR" b="1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 err="1">
                <a:latin typeface="나눔고딕" panose="020D0604000000000000" pitchFamily="50" charset="-127"/>
              </a:rPr>
              <a:t>머신러닝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나눔고딕" panose="020D0604000000000000" pitchFamily="50" charset="-127"/>
              </a:rPr>
              <a:t>	- </a:t>
            </a:r>
            <a:r>
              <a:rPr lang="ko-KR" altLang="en-US" dirty="0">
                <a:latin typeface="나눔고딕" panose="020D0604000000000000" pitchFamily="50" charset="-127"/>
              </a:rPr>
              <a:t>딥러닝</a:t>
            </a: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고딕" panose="020D0604000000000000" pitchFamily="50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latin typeface="나눔고딕" panose="020D0604000000000000" pitchFamily="50" charset="-127"/>
              </a:rPr>
              <a:t>05. </a:t>
            </a:r>
            <a:r>
              <a:rPr lang="ko-KR" altLang="en-US" b="1" dirty="0">
                <a:latin typeface="나눔고딕" panose="020D0604000000000000" pitchFamily="50" charset="-127"/>
              </a:rPr>
              <a:t>결과 및 </a:t>
            </a:r>
            <a:r>
              <a:rPr lang="ko-KR" altLang="en-US" b="1" dirty="0" err="1">
                <a:latin typeface="나눔고딕" panose="020D0604000000000000" pitchFamily="50" charset="-127"/>
              </a:rPr>
              <a:t>느낀점</a:t>
            </a:r>
            <a:endParaRPr lang="en-US" altLang="ko-KR" b="1" dirty="0">
              <a:latin typeface="나눔고딕" panose="020D0604000000000000" pitchFamily="50" charset="-127"/>
            </a:endParaRPr>
          </a:p>
        </p:txBody>
      </p:sp>
      <p:sp>
        <p:nvSpPr>
          <p:cNvPr id="6" name="文本框 27">
            <a:extLst>
              <a:ext uri="{FF2B5EF4-FFF2-40B4-BE49-F238E27FC236}">
                <a16:creationId xmlns:a16="http://schemas.microsoft.com/office/drawing/2014/main" id="{1AB35574-EE07-4300-9594-FB228081E7E5}"/>
              </a:ext>
            </a:extLst>
          </p:cNvPr>
          <p:cNvSpPr txBox="1"/>
          <p:nvPr/>
        </p:nvSpPr>
        <p:spPr>
          <a:xfrm>
            <a:off x="1475656" y="53506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zh-CN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77879"/>
            <a:ext cx="8714791" cy="405271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02033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570" y="1902341"/>
            <a:ext cx="6594859" cy="3369847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나이아신아마이드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80343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596131"/>
            <a:ext cx="8714791" cy="4016212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2490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501" y="1923689"/>
            <a:ext cx="6699612" cy="3423374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머그워트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8359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1E7AEB4-2485-4B1E-B0C9-2C3E64C7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425" y="1308556"/>
            <a:ext cx="8637150" cy="430419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92712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C77A4-16EE-40F4-9CC0-1E6FD624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14" y="2001510"/>
            <a:ext cx="6482371" cy="3312368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91A72-FC21-4C9F-A411-DDDE32323D2B}"/>
              </a:ext>
            </a:extLst>
          </p:cNvPr>
          <p:cNvSpPr txBox="1"/>
          <p:nvPr/>
        </p:nvSpPr>
        <p:spPr>
          <a:xfrm>
            <a:off x="368736" y="758885"/>
            <a:ext cx="840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프로폴리스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328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062143"/>
            <a:ext cx="596736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30711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5" y="1173429"/>
            <a:ext cx="5961268" cy="463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" y="5301208"/>
            <a:ext cx="7972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907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50327"/>
            <a:ext cx="8115300" cy="391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619479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4221088"/>
            <a:ext cx="82391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16711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19789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6F6C50-17A7-47A3-B67F-7F6BDB6E2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" y="122079"/>
            <a:ext cx="9134306" cy="66192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18857"/>
            <a:ext cx="9144000" cy="6876857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282" y="6326169"/>
            <a:ext cx="8715436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547815"/>
            <a:ext cx="745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 기획 의도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3" y="2674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4283" y="972053"/>
            <a:ext cx="2592288" cy="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702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"/>
          <a:stretch/>
        </p:blipFill>
        <p:spPr bwMode="auto">
          <a:xfrm>
            <a:off x="107233" y="1502036"/>
            <a:ext cx="8873230" cy="509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해시태그 핵심키워드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4454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6"/>
          <a:stretch/>
        </p:blipFill>
        <p:spPr bwMode="auto">
          <a:xfrm>
            <a:off x="251520" y="1598340"/>
            <a:ext cx="8424936" cy="510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62983" y="1132704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인스타그램</a:t>
            </a:r>
            <a:r>
              <a:rPr lang="ko-KR" altLang="en-US" sz="1400" dirty="0"/>
              <a:t>  </a:t>
            </a:r>
            <a:r>
              <a:rPr lang="ko-KR" altLang="en-US" sz="1400" dirty="0" err="1"/>
              <a:t>게시글</a:t>
            </a:r>
            <a:r>
              <a:rPr lang="ko-KR" altLang="en-US" sz="1400" dirty="0"/>
              <a:t> 본문 키워드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060022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43" y="671691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핵심 코드</a:t>
            </a:r>
            <a:r>
              <a:rPr lang="en-US" altLang="ko-KR" dirty="0"/>
              <a:t>(</a:t>
            </a:r>
            <a:r>
              <a:rPr lang="ko-KR" altLang="en-US" dirty="0"/>
              <a:t>시각화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4" y="2095827"/>
            <a:ext cx="4072403" cy="299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50" y="2095827"/>
            <a:ext cx="4057506" cy="288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930127" y="1619508"/>
            <a:ext cx="148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본문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7287" y="1619508"/>
            <a:ext cx="126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해시태그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5BF9C-4304-40F0-B2CE-D99CE9F2D7D4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9B500D-CD6D-40DA-AA3A-FD6889FA0080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4522F3-9ACF-4955-81C3-9743D851C3BC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48293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001.jpg">
            <a:extLst>
              <a:ext uri="{FF2B5EF4-FFF2-40B4-BE49-F238E27FC236}">
                <a16:creationId xmlns:a16="http://schemas.microsoft.com/office/drawing/2014/main" id="{FEB9D459-2633-453A-805F-AEF8578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0" y="-274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99159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525344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2915816" y="5806683"/>
            <a:ext cx="766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AIDA CRM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시각화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9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254696D-9375-4F36-B1C3-77982818D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47277"/>
              </p:ext>
            </p:extLst>
          </p:nvPr>
        </p:nvGraphicFramePr>
        <p:xfrm>
          <a:off x="444406" y="1196752"/>
          <a:ext cx="1685969" cy="484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69">
                  <a:extLst>
                    <a:ext uri="{9D8B030D-6E8A-4147-A177-3AD203B41FA5}">
                      <a16:colId xmlns:a16="http://schemas.microsoft.com/office/drawing/2014/main" val="2531919031"/>
                    </a:ext>
                  </a:extLst>
                </a:gridCol>
              </a:tblGrid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고객정보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48399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 결제금액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73404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7506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3958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656626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6993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853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361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회원등급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98543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143692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최종주문일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81411"/>
                  </a:ext>
                </a:extLst>
              </a:tr>
              <a:tr h="28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총방문횟수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95775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1(</a:t>
                      </a:r>
                      <a:r>
                        <a:rPr lang="ko-KR" altLang="en-US" sz="1050" dirty="0"/>
                        <a:t>유입경로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54209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2(</a:t>
                      </a:r>
                      <a:r>
                        <a:rPr lang="ko-KR" altLang="en-US" sz="1050" dirty="0"/>
                        <a:t>피부타입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924123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3(</a:t>
                      </a:r>
                      <a:r>
                        <a:rPr lang="ko-KR" altLang="en-US" sz="1050" dirty="0"/>
                        <a:t>피부고민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831094"/>
                  </a:ext>
                </a:extLst>
              </a:tr>
              <a:tr h="327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추가사항</a:t>
                      </a:r>
                      <a:r>
                        <a:rPr lang="en-US" altLang="ko-KR" sz="1050" dirty="0"/>
                        <a:t>4(</a:t>
                      </a:r>
                      <a:r>
                        <a:rPr lang="ko-KR" altLang="en-US" sz="1050" dirty="0"/>
                        <a:t>선호제품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0218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F5EF01-F186-47AB-BD3D-BDCDACE0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15313"/>
              </p:ext>
            </p:extLst>
          </p:nvPr>
        </p:nvGraphicFramePr>
        <p:xfrm>
          <a:off x="2285770" y="1196752"/>
          <a:ext cx="190922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제품정보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품목 구성방식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 표시방식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옵션입력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상품 간략설명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상품가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자체분류코드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</a:tbl>
          </a:graphicData>
        </a:graphic>
      </p:graphicFrame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8706E05D-12B2-4AF5-8F69-F990FDBB3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58339"/>
              </p:ext>
            </p:extLst>
          </p:nvPr>
        </p:nvGraphicFramePr>
        <p:xfrm>
          <a:off x="6714308" y="1196749"/>
          <a:ext cx="1909220" cy="484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3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CRM</a:t>
                      </a:r>
                      <a:r>
                        <a:rPr lang="ko-KR" altLang="en-US" sz="1050" dirty="0"/>
                        <a:t>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65486"/>
                  </a:ext>
                </a:extLst>
              </a:tr>
              <a:tr h="35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건조함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과잉피지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여드름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좁쌀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홍조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예민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기미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잡티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복합성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905847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58342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미백앰플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39000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수분앰플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336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쑥앰플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41765"/>
                  </a:ext>
                </a:extLst>
              </a:tr>
              <a:tr h="295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진정앰플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15087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7C0A12-2875-4BE6-B7F7-17E1541F8C3E}"/>
              </a:ext>
            </a:extLst>
          </p:cNvPr>
          <p:cNvSpPr/>
          <p:nvPr/>
        </p:nvSpPr>
        <p:spPr>
          <a:xfrm>
            <a:off x="5039089" y="3324916"/>
            <a:ext cx="832699" cy="54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3C9B1594-3F34-4D8A-93AC-F8E0BA614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62169"/>
              </p:ext>
            </p:extLst>
          </p:nvPr>
        </p:nvGraphicFramePr>
        <p:xfrm>
          <a:off x="2285770" y="3777838"/>
          <a:ext cx="1909220" cy="226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220">
                  <a:extLst>
                    <a:ext uri="{9D8B030D-6E8A-4147-A177-3AD203B41FA5}">
                      <a16:colId xmlns:a16="http://schemas.microsoft.com/office/drawing/2014/main" val="392682740"/>
                    </a:ext>
                  </a:extLst>
                </a:gridCol>
              </a:tblGrid>
              <a:tr h="2235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주문정보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99517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113000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주문상품명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옵션포함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80778"/>
                  </a:ext>
                </a:extLst>
              </a:tr>
              <a:tr h="12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7246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337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685252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수령인휴대전화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94881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수령인우편번호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34435"/>
                  </a:ext>
                </a:extLst>
              </a:tr>
              <a:tr h="19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결제수단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07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0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3525" y="3728828"/>
            <a:ext cx="455349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주문정보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데이터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회원정보 데이터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상품정보 데이터를 병합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주문정보 데이터와 회원정보 데이터는 휴대전화로 병합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병합 후 제품정보데이터를 상품명으로 병합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컬럼명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 변경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추가사항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2 -&gt;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피부타입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추가사항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3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  <a:sym typeface="Wingdings" panose="05000000000000000000" pitchFamily="2" charset="2"/>
              </a:rPr>
              <a:t> -&gt;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  <a:sym typeface="Wingdings" panose="05000000000000000000" pitchFamily="2" charset="2"/>
              </a:rPr>
              <a:t>피부고민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  <a:sym typeface="Wingdings" panose="05000000000000000000" pitchFamily="2" charset="2"/>
              </a:rPr>
              <a:t>추가사항</a:t>
            </a:r>
            <a:r>
              <a:rPr kumimoji="1"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  <a:sym typeface="Wingdings" panose="05000000000000000000" pitchFamily="2" charset="2"/>
              </a:rPr>
              <a:t>4 -&gt; </a:t>
            </a: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  <a:sym typeface="Wingdings" panose="05000000000000000000" pitchFamily="2" charset="2"/>
              </a:rPr>
              <a:t>선호제품 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  <a:sym typeface="Wingdings" panose="05000000000000000000" pitchFamily="2" charset="2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 아이디 나이 성별 피부타입 피부고민 선호제품 주문상품명 옵션입력 앰플 </a:t>
            </a:r>
            <a:r>
              <a:rPr lang="en-US" altLang="ko-KR" sz="1000" b="0" i="0" dirty="0" err="1">
                <a:solidFill>
                  <a:srgbClr val="24292E"/>
                </a:solidFill>
                <a:effectLst/>
                <a:latin typeface="-apple-system"/>
              </a:rPr>
              <a:t>Freature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열만 따로 추출</a:t>
            </a:r>
            <a:endParaRPr lang="en-US" altLang="ko-KR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ko-KR" altLang="en-US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나이 </a:t>
            </a:r>
            <a:r>
              <a:rPr lang="ko-KR" altLang="en-US" sz="1000" b="0" i="0" dirty="0" err="1">
                <a:solidFill>
                  <a:srgbClr val="24292E"/>
                </a:solidFill>
                <a:effectLst/>
                <a:latin typeface="-apple-system"/>
              </a:rPr>
              <a:t>결측값은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 평균인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3.7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을 반올림하여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4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로 대체 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20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이하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:0, 20-25 : 1, 25-30 : 2, 30-35 : 3, 35-40 : 4, 40-45 : 5. 45-50 : 6, 50-55 : 7, 55-60 : 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성별은 여자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0,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남자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로 </a:t>
            </a:r>
            <a:r>
              <a:rPr lang="ko-KR" altLang="en-US" sz="1000" b="0" i="0" dirty="0" err="1">
                <a:solidFill>
                  <a:srgbClr val="24292E"/>
                </a:solidFill>
                <a:effectLst/>
                <a:latin typeface="-apple-system"/>
              </a:rPr>
              <a:t>결측값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 대체 함</a:t>
            </a:r>
            <a:endParaRPr lang="en-US" altLang="ko-KR" sz="1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ko-KR" sz="1000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2. 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앰플 행은 옵션입력 행에서 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'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앰플</a:t>
            </a:r>
            <a:r>
              <a:rPr lang="en-US" altLang="ko-KR" sz="1000" b="0" i="0" dirty="0">
                <a:solidFill>
                  <a:srgbClr val="24292E"/>
                </a:solidFill>
                <a:effectLst/>
                <a:latin typeface="-apple-system"/>
              </a:rPr>
              <a:t>'</a:t>
            </a:r>
            <a:r>
              <a:rPr lang="ko-KR" altLang="en-US" sz="1000" b="0" i="0" dirty="0">
                <a:solidFill>
                  <a:srgbClr val="24292E"/>
                </a:solidFill>
                <a:effectLst/>
                <a:latin typeface="-apple-system"/>
              </a:rPr>
              <a:t>이라는 단어가 들어간 것 정규표현식으로 추출함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8F107-A5E2-4571-9D6B-D2225163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2" y="796294"/>
            <a:ext cx="8540527" cy="2234319"/>
          </a:xfrm>
          <a:prstGeom prst="rect">
            <a:avLst/>
          </a:prstGeom>
        </p:spPr>
      </p:pic>
      <p:sp>
        <p:nvSpPr>
          <p:cNvPr id="10" name="文本框 23">
            <a:extLst>
              <a:ext uri="{FF2B5EF4-FFF2-40B4-BE49-F238E27FC236}">
                <a16:creationId xmlns:a16="http://schemas.microsoft.com/office/drawing/2014/main" id="{E380DFC6-C93D-412F-AA69-F8B67156AD37}"/>
              </a:ext>
            </a:extLst>
          </p:cNvPr>
          <p:cNvSpPr txBox="1"/>
          <p:nvPr/>
        </p:nvSpPr>
        <p:spPr>
          <a:xfrm>
            <a:off x="171459" y="3127368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矩形 17">
            <a:extLst>
              <a:ext uri="{FF2B5EF4-FFF2-40B4-BE49-F238E27FC236}">
                <a16:creationId xmlns:a16="http://schemas.microsoft.com/office/drawing/2014/main" id="{523F2AA2-992A-4ECB-86B9-C8ED6BD8B012}"/>
              </a:ext>
            </a:extLst>
          </p:cNvPr>
          <p:cNvSpPr/>
          <p:nvPr/>
        </p:nvSpPr>
        <p:spPr>
          <a:xfrm>
            <a:off x="256110" y="3566333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57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096C53-D409-49B7-9BA9-8260F04E52F6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3B267-9AE3-40D1-B2E4-B9442557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02402"/>
            <a:ext cx="8763759" cy="147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85ECA-3DF8-4027-935C-7EEFB261C183}"/>
              </a:ext>
            </a:extLst>
          </p:cNvPr>
          <p:cNvSpPr txBox="1"/>
          <p:nvPr/>
        </p:nvSpPr>
        <p:spPr>
          <a:xfrm>
            <a:off x="486049" y="75854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4EF7F-B4E5-4315-A2CB-1EE6594FED1E}"/>
              </a:ext>
            </a:extLst>
          </p:cNvPr>
          <p:cNvSpPr txBox="1"/>
          <p:nvPr/>
        </p:nvSpPr>
        <p:spPr>
          <a:xfrm>
            <a:off x="486049" y="3594916"/>
            <a:ext cx="4624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피부타입</a:t>
            </a:r>
            <a:endParaRPr lang="en-US" altLang="ko-KR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건성 모름 복합성 지성으로 나눈 뒤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0, 1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값 부여</a:t>
            </a:r>
            <a:endParaRPr lang="en-US" altLang="ko-KR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피부고민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6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건조함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과잉피지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여드름 좁쌀여드름 홍조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&amp;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예민 기미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&amp;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잡티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의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피쳐로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나누어서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0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값 부여</a:t>
            </a: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478D90FB-E092-4913-9B93-C459B8078E66}"/>
              </a:ext>
            </a:extLst>
          </p:cNvPr>
          <p:cNvSpPr txBox="1"/>
          <p:nvPr/>
        </p:nvSpPr>
        <p:spPr>
          <a:xfrm>
            <a:off x="405438" y="2836203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내용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矩形 17">
            <a:extLst>
              <a:ext uri="{FF2B5EF4-FFF2-40B4-BE49-F238E27FC236}">
                <a16:creationId xmlns:a16="http://schemas.microsoft.com/office/drawing/2014/main" id="{C850E8ED-02C1-44FB-9E6B-F37DEC45A550}"/>
              </a:ext>
            </a:extLst>
          </p:cNvPr>
          <p:cNvSpPr/>
          <p:nvPr/>
        </p:nvSpPr>
        <p:spPr>
          <a:xfrm>
            <a:off x="501387" y="3275008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1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07805" y="110583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ea typeface="나눔고딕" panose="020D0604000000000000" pitchFamily="50" charset="-127"/>
              </a:rPr>
              <a:t>나이에 따른 앰플 구입 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CEDC27-2B11-42C1-BC93-9E87315F4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3" y="1792001"/>
            <a:ext cx="7344816" cy="8695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A91888-7657-42FD-BAE2-AE3CDF2FE5B6}"/>
              </a:ext>
            </a:extLst>
          </p:cNvPr>
          <p:cNvSpPr txBox="1"/>
          <p:nvPr/>
        </p:nvSpPr>
        <p:spPr>
          <a:xfrm>
            <a:off x="307805" y="38710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코드</a:t>
            </a:r>
            <a:r>
              <a:rPr lang="en-US" altLang="ko-KR" dirty="0">
                <a:ea typeface="나눔고딕" panose="020D0604000000000000" pitchFamily="50" charset="-127"/>
              </a:rPr>
              <a:t>(</a:t>
            </a:r>
            <a:r>
              <a:rPr lang="ko-KR" altLang="en-US" dirty="0">
                <a:ea typeface="나눔고딕" panose="020D0604000000000000" pitchFamily="50" charset="-127"/>
              </a:rPr>
              <a:t>그래프</a:t>
            </a:r>
            <a:r>
              <a:rPr lang="en-US" altLang="ko-KR" dirty="0">
                <a:ea typeface="나눔고딕" panose="020D0604000000000000" pitchFamily="50" charset="-127"/>
              </a:rPr>
              <a:t>)</a:t>
            </a:r>
            <a:r>
              <a:rPr lang="ko-KR" altLang="en-US" dirty="0">
                <a:ea typeface="나눔고딕" panose="020D0604000000000000" pitchFamily="50" charset="-127"/>
              </a:rPr>
              <a:t> </a:t>
            </a:r>
            <a:r>
              <a:rPr lang="en-US" altLang="ko-KR" dirty="0"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ea typeface="나눔고딕" panose="020D0604000000000000" pitchFamily="50" charset="-127"/>
              </a:rPr>
              <a:t>각 피부고민 여부에 따른 앰플 구입 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68914D2-79FE-4B57-B8C0-B4A8BFA9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" y="4503841"/>
            <a:ext cx="7164992" cy="11569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70B18-87F6-43C6-8F02-B5E50D4DEBE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90B598-81E1-477F-9F95-873B5198697E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57791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63D73-430E-4F0B-89E9-2FAAD156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17252" cy="3359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74DA6B-4774-48E6-8CD4-991B7C48C32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나이에 따른 앰플 구입 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816689-4126-47CB-A191-3D43A3F021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1E92F4-DFC6-4350-8B4F-C83A6E59597C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623331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2" y="1819664"/>
            <a:ext cx="4111854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9664"/>
            <a:ext cx="4111854" cy="3193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F9D09D-8ACD-4E72-BBAD-EA5626482330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862389-2E5E-4B64-8E87-C58559E70B90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11108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31" y="1900435"/>
            <a:ext cx="6125216" cy="89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9" y="2791623"/>
            <a:ext cx="6240943" cy="205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66" y="4850267"/>
            <a:ext cx="6166547" cy="81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11560" y="1303373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고딕" panose="020D0604000000000000"/>
              </a:rPr>
              <a:t>사람마다 피부타입 및 고민이 각각 다르며 제품 선택이 상당히 까다롭다</a:t>
            </a:r>
            <a:r>
              <a:rPr lang="en-US" altLang="ko-KR" dirty="0">
                <a:latin typeface="나눔명조" panose="02020603020101020101" pitchFamily="18" charset="-127"/>
                <a:ea typeface="나눔고딕" panose="020D0604000000000000"/>
              </a:rPr>
              <a:t>.</a:t>
            </a:r>
            <a:endParaRPr lang="ko-KR" altLang="en-US" dirty="0">
              <a:latin typeface="나눔명조" panose="02020603020101020101" pitchFamily="18" charset="-127"/>
              <a:ea typeface="나눔고딕" panose="020D060400000000000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1603A9-9283-4418-93D2-B6B667BCD9A2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8EF2E-C4B0-48DD-96EE-01FEB61C9216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32488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05" y="1819664"/>
            <a:ext cx="40704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38711"/>
            <a:ext cx="4111854" cy="3155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8AD7D-A430-4773-8B07-6C9A493E25EF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건조함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227253-05AA-4259-8BF1-F35C5B23E3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9D276E-7D30-41E0-937F-B9AAA736269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48281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3800"/>
            <a:ext cx="4111854" cy="3185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6425" y="1819664"/>
            <a:ext cx="4103004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90824-62FC-4C36-ADF9-B2E0439D8D96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6A73EE-416A-4D77-B315-5654F985A517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03AAD7-908A-46BF-830F-B3921282CB6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986261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19" y="1819664"/>
            <a:ext cx="4081059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2798"/>
            <a:ext cx="4111854" cy="3147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C1DE7-803E-4537-87B0-B8BBCCB149F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과잉 피지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60B6C7-AC59-4A4A-8366-39E5C911CD5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EC1F43-BF5C-46A9-9AD4-22776541BB34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36255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0E6F69-10F8-4D8F-8473-3265F5AA98CA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58AB62-07EB-48E3-88AB-E220F13AAFC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270B51-1EB8-43E6-A66A-5E7229B7E745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4839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963680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66123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14DDCF-BFD2-4D2F-9552-81C694AEB1AD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기미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잡티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BA941C-024C-4F5C-9054-837CB07D63A2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B74E9-ECAB-4DF1-A3EB-D6543C0F686A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4085795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22" y="1827937"/>
            <a:ext cx="4111854" cy="3176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4CA3CE-E84B-44A9-99E0-FC3058C3A10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A2B6C5-4556-41EA-BF0A-F045486680F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69206E-C212-466D-9304-4FF1BDF4CAD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1652199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205" y="1819664"/>
            <a:ext cx="4091687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46885"/>
            <a:ext cx="4111854" cy="3139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41D480-CA66-4ADC-ACC6-9E657284EF98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AF76E9-C12B-4DED-9960-3D2A7E3785CF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55720C-11C4-4C7E-84AE-6AB7A768A8AF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62228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1FC95-957D-41CE-B94E-A21F42962949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D3F643-F4EE-4AD7-A200-13100C384E9C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AE2BE2-32AF-4998-8F06-CEB0A8DE546D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28396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6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1DA39-BB0A-4A12-97D4-52ABF704B5BC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좁쌀여드름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C35CD8-72C6-49AC-938F-1A379DF25A13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22A9AC-8CDC-483E-9EA7-B5448C1382A2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71630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937" y="1819664"/>
            <a:ext cx="4048223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815" y="1819664"/>
            <a:ext cx="4048223" cy="3193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BC23DD-2A24-43C5-9E7F-9DF8906029CB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97BE-C8E3-4C56-A79B-D394BA6DAD41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D3856D-570E-47D1-A278-91C381D950F1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334579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2667" y="1968126"/>
            <a:ext cx="8614681" cy="2714651"/>
            <a:chOff x="100054" y="1864925"/>
            <a:chExt cx="8614681" cy="2714651"/>
          </a:xfrm>
        </p:grpSpPr>
        <p:pic>
          <p:nvPicPr>
            <p:cNvPr id="25" name="Picture 2" descr="C:\Users\roogl\Desktop\142957982085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54" y="2671436"/>
              <a:ext cx="1704056" cy="97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roogl\Desktop\캡처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"/>
            <a:stretch/>
          </p:blipFill>
          <p:spPr bwMode="auto">
            <a:xfrm>
              <a:off x="2080307" y="1864925"/>
              <a:ext cx="1869484" cy="9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roogl\Desktop\캡처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451" y="2734315"/>
              <a:ext cx="1933584" cy="91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roogl\Desktop\캡처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430" y="3698482"/>
              <a:ext cx="1878218" cy="881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035233"/>
              <a:ext cx="1910487" cy="2373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오른쪽 화살표 29"/>
            <p:cNvSpPr/>
            <p:nvPr/>
          </p:nvSpPr>
          <p:spPr>
            <a:xfrm>
              <a:off x="1437059" y="3122520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390608" y="3157935"/>
              <a:ext cx="413640" cy="19905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덧셈 기호 32"/>
            <p:cNvSpPr/>
            <p:nvPr/>
          </p:nvSpPr>
          <p:spPr>
            <a:xfrm>
              <a:off x="3968423" y="2984368"/>
              <a:ext cx="476082" cy="475362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709" y="2598688"/>
              <a:ext cx="1355651" cy="139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F836A1-46EA-48E9-9855-6A9E0EC14A6A}"/>
              </a:ext>
            </a:extLst>
          </p:cNvPr>
          <p:cNvSpPr/>
          <p:nvPr/>
        </p:nvSpPr>
        <p:spPr>
          <a:xfrm>
            <a:off x="4461465" y="-1274"/>
            <a:ext cx="4682535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096315-1BE6-47E3-98D0-D45F7011CEEA}"/>
              </a:ext>
            </a:extLst>
          </p:cNvPr>
          <p:cNvSpPr/>
          <p:nvPr/>
        </p:nvSpPr>
        <p:spPr>
          <a:xfrm>
            <a:off x="-2535" y="-1274"/>
            <a:ext cx="446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4254752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3A638-5701-4B4C-ADB8-4136E995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03" y="1819664"/>
            <a:ext cx="3978292" cy="3193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715945-EE9C-4493-8436-9CBA8D7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822107"/>
            <a:ext cx="4111854" cy="3188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44E09-8F69-4B30-938B-EA1AAF203C67}"/>
              </a:ext>
            </a:extLst>
          </p:cNvPr>
          <p:cNvSpPr txBox="1"/>
          <p:nvPr/>
        </p:nvSpPr>
        <p:spPr>
          <a:xfrm>
            <a:off x="368736" y="63174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홍조</a:t>
            </a:r>
            <a:r>
              <a:rPr lang="en-US" altLang="ko-KR" dirty="0">
                <a:ea typeface="나눔고딕" panose="020D0604000000000000" pitchFamily="50" charset="-127"/>
              </a:rPr>
              <a:t>&amp;</a:t>
            </a:r>
            <a:r>
              <a:rPr lang="ko-KR" altLang="en-US" dirty="0">
                <a:ea typeface="나눔고딕" panose="020D0604000000000000" pitchFamily="50" charset="-127"/>
              </a:rPr>
              <a:t>예민 </a:t>
            </a:r>
            <a:r>
              <a:rPr lang="en-US" altLang="ko-KR" dirty="0">
                <a:ea typeface="나눔고딕" panose="020D0604000000000000" pitchFamily="50" charset="-127"/>
              </a:rPr>
              <a:t> </a:t>
            </a:r>
            <a:r>
              <a:rPr lang="ko-KR" altLang="en-US" dirty="0">
                <a:ea typeface="나눔고딕" panose="020D0604000000000000" pitchFamily="50" charset="-127"/>
              </a:rPr>
              <a:t>여부에 따른 앰플 구입 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F4DC6-87DC-4256-AEA1-E2D03CF07C1A}"/>
              </a:ext>
            </a:extLst>
          </p:cNvPr>
          <p:cNvSpPr/>
          <p:nvPr/>
        </p:nvSpPr>
        <p:spPr>
          <a:xfrm>
            <a:off x="0" y="-12703"/>
            <a:ext cx="4464496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E0C6BA-4315-4615-9690-FD8EB863E327}"/>
              </a:ext>
            </a:extLst>
          </p:cNvPr>
          <p:cNvSpPr/>
          <p:nvPr/>
        </p:nvSpPr>
        <p:spPr>
          <a:xfrm>
            <a:off x="4464496" y="-12703"/>
            <a:ext cx="4679504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데이터시각화</a:t>
            </a:r>
          </a:p>
        </p:txBody>
      </p:sp>
    </p:spTree>
    <p:extLst>
      <p:ext uri="{BB962C8B-B14F-4D97-AF65-F5344CB8AC3E}">
        <p14:creationId xmlns:p14="http://schemas.microsoft.com/office/powerpoint/2010/main" val="2841900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5051A797-AB3A-454E-8145-A14A59DDD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CBF23-493B-46C5-9C3C-D1EF9512374D}"/>
              </a:ext>
            </a:extLst>
          </p:cNvPr>
          <p:cNvSpPr/>
          <p:nvPr/>
        </p:nvSpPr>
        <p:spPr>
          <a:xfrm>
            <a:off x="0" y="-8895"/>
            <a:ext cx="9150170" cy="6866895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2634" y="6326168"/>
            <a:ext cx="859783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7784" y="5526577"/>
            <a:ext cx="6643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endParaRPr lang="en-US" altLang="ko-KR" sz="4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214283" y="946702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87067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9E08084-1EDF-492C-925C-2EE952BA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7" y="2314057"/>
            <a:ext cx="28575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F2EAA-A04E-4DDA-B545-62D1A701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03920"/>
            <a:ext cx="4017386" cy="2249736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ECBDF6-6A90-4539-B838-7970A660DD60}"/>
              </a:ext>
            </a:extLst>
          </p:cNvPr>
          <p:cNvSpPr/>
          <p:nvPr/>
        </p:nvSpPr>
        <p:spPr>
          <a:xfrm>
            <a:off x="3131632" y="0"/>
            <a:ext cx="302454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9A9609-8FE9-4D44-98A7-20317647702A}"/>
              </a:ext>
            </a:extLst>
          </p:cNvPr>
          <p:cNvSpPr/>
          <p:nvPr/>
        </p:nvSpPr>
        <p:spPr>
          <a:xfrm>
            <a:off x="0" y="0"/>
            <a:ext cx="3131632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05DC98-AD15-4F26-8D40-59DB62BEDAC4}"/>
              </a:ext>
            </a:extLst>
          </p:cNvPr>
          <p:cNvSpPr/>
          <p:nvPr/>
        </p:nvSpPr>
        <p:spPr>
          <a:xfrm>
            <a:off x="6156176" y="-4302"/>
            <a:ext cx="2987432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F3DDE-AB66-4EA7-9BAB-F0E1DEA6D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2" y="989061"/>
            <a:ext cx="2914650" cy="1571625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971816A-DBCE-4ADD-B28E-EA11777BC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26322"/>
            <a:ext cx="3971925" cy="115252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9B0EA771-5755-43D8-9EE0-4AD9F3D6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7786F08-8F87-4CC4-AE79-499FA88A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22" name="文本框 23">
            <a:extLst>
              <a:ext uri="{FF2B5EF4-FFF2-40B4-BE49-F238E27FC236}">
                <a16:creationId xmlns:a16="http://schemas.microsoft.com/office/drawing/2014/main" id="{4F6254F4-26E1-43BB-B706-307512B79241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文本框 24">
            <a:extLst>
              <a:ext uri="{FF2B5EF4-FFF2-40B4-BE49-F238E27FC236}">
                <a16:creationId xmlns:a16="http://schemas.microsoft.com/office/drawing/2014/main" id="{D1FDE1A0-55F1-47E0-8F04-2DF41D9C2F04}"/>
              </a:ext>
            </a:extLst>
          </p:cNvPr>
          <p:cNvSpPr txBox="1"/>
          <p:nvPr/>
        </p:nvSpPr>
        <p:spPr>
          <a:xfrm>
            <a:off x="925439" y="4516250"/>
            <a:ext cx="7246961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sklearn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Google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Keras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분류 알고리즘 모델링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矩形 17">
            <a:extLst>
              <a:ext uri="{FF2B5EF4-FFF2-40B4-BE49-F238E27FC236}">
                <a16:creationId xmlns:a16="http://schemas.microsoft.com/office/drawing/2014/main" id="{939B5A22-B5E9-455E-991B-96539CDC0D1E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66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07784" y="1996219"/>
            <a:ext cx="4174708" cy="3449005"/>
            <a:chOff x="235394" y="1513157"/>
            <a:chExt cx="5056659" cy="3799366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18" y="1637442"/>
              <a:ext cx="4824535" cy="3675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591780" y="4941168"/>
              <a:ext cx="1015883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이웃 개수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5394" y="2818269"/>
              <a:ext cx="434383" cy="109401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050" dirty="0"/>
                <a:t>훈련정확도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8917" y="1513157"/>
              <a:ext cx="2798300" cy="292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최적의 이웃개수에 대한  </a:t>
              </a:r>
              <a:r>
                <a:rPr lang="ko-KR" altLang="en-US" sz="1050" dirty="0" err="1"/>
                <a:t>선그래프</a:t>
              </a:r>
              <a:endParaRPr lang="ko-KR" altLang="en-US" sz="105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180979"/>
            <a:ext cx="2797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최적의 이웃의 개수는  </a:t>
            </a:r>
            <a:r>
              <a:rPr lang="en-US" altLang="ko-KR" sz="1400" dirty="0">
                <a:ea typeface="나눔고딕" panose="020D0604000000000000" pitchFamily="50" charset="-127"/>
              </a:rPr>
              <a:t>25</a:t>
            </a:r>
            <a:r>
              <a:rPr lang="ko-KR" altLang="en-US" sz="1400" dirty="0">
                <a:ea typeface="나눔고딕" panose="020D0604000000000000" pitchFamily="50" charset="-127"/>
              </a:rPr>
              <a:t>개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1739"/>
            <a:ext cx="4429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447556" y="3641156"/>
            <a:ext cx="279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훈련 정확도      </a:t>
            </a:r>
            <a:r>
              <a:rPr lang="en-US" altLang="ko-KR" sz="1400" dirty="0">
                <a:ea typeface="나눔고딕" panose="020D0604000000000000" pitchFamily="50" charset="-127"/>
              </a:rPr>
              <a:t>:  73.83%</a:t>
            </a:r>
          </a:p>
          <a:p>
            <a:r>
              <a:rPr lang="ko-KR" altLang="en-US" sz="1400" dirty="0">
                <a:ea typeface="나눔고딕" panose="020D0604000000000000" pitchFamily="50" charset="-127"/>
              </a:rPr>
              <a:t>테스트 정확도 </a:t>
            </a:r>
            <a:r>
              <a:rPr lang="en-US" altLang="ko-KR" sz="1400" dirty="0">
                <a:ea typeface="나눔고딕" panose="020D0604000000000000" pitchFamily="50" charset="-127"/>
              </a:rPr>
              <a:t>:   </a:t>
            </a:r>
            <a:r>
              <a:rPr lang="en-US" altLang="ko-KR" sz="1400" dirty="0"/>
              <a:t>72.31%</a:t>
            </a: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292" y="72510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KNN </a:t>
            </a:r>
            <a:r>
              <a:rPr lang="ko-KR" altLang="en-US" dirty="0">
                <a:ea typeface="나눔고딕" panose="020D0604000000000000" pitchFamily="50" charset="-127"/>
              </a:rPr>
              <a:t>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722547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22" y="717927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SVM </a:t>
            </a:r>
            <a:r>
              <a:rPr lang="ko-KR" altLang="en-US" dirty="0">
                <a:ea typeface="나눔고딕" panose="020D0604000000000000" pitchFamily="50" charset="-127"/>
              </a:rPr>
              <a:t>외 </a:t>
            </a:r>
            <a:r>
              <a:rPr lang="en-US" altLang="ko-KR" dirty="0">
                <a:ea typeface="나눔고딕" panose="020D0604000000000000" pitchFamily="50" charset="-127"/>
              </a:rPr>
              <a:t>3</a:t>
            </a:r>
            <a:r>
              <a:rPr lang="ko-KR" altLang="en-US" dirty="0">
                <a:ea typeface="나눔고딕" panose="020D0604000000000000" pitchFamily="50" charset="-127"/>
              </a:rPr>
              <a:t>개 모델링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5154" y="1628800"/>
            <a:ext cx="4222832" cy="4273475"/>
            <a:chOff x="89353" y="1176338"/>
            <a:chExt cx="5262205" cy="42734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1176338"/>
              <a:ext cx="5228867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2348880"/>
              <a:ext cx="5262204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4" y="3253564"/>
              <a:ext cx="5228867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3" y="4221088"/>
              <a:ext cx="5228867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3" y="1301707"/>
            <a:ext cx="3962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46312"/>
            <a:ext cx="4757881" cy="426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353CD3-AC45-4C37-BA05-94B611C5642E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8D721A-CE94-42AD-AF60-4338CCEDB30F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12754B-CB96-4BB5-B492-10474D8A895E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3746496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65ECC-51D0-4C75-A04B-ABADB293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8108"/>
            <a:ext cx="8231233" cy="3567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97411C-06E7-4426-9AA1-0B7A5696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25521"/>
            <a:ext cx="3611757" cy="61533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99125"/>
            <a:ext cx="5939330" cy="1730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154CC-B50B-4D90-8FA5-0AD58B40E7C7}"/>
              </a:ext>
            </a:extLst>
          </p:cNvPr>
          <p:cNvSpPr txBox="1"/>
          <p:nvPr/>
        </p:nvSpPr>
        <p:spPr>
          <a:xfrm>
            <a:off x="467544" y="1916832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모듈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D7083-DB78-4260-9B69-8E8C9D9B6AA8}"/>
              </a:ext>
            </a:extLst>
          </p:cNvPr>
          <p:cNvSpPr txBox="1"/>
          <p:nvPr/>
        </p:nvSpPr>
        <p:spPr>
          <a:xfrm>
            <a:off x="467544" y="764704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고딕" panose="020D0604000000000000" pitchFamily="50" charset="-127"/>
              </a:rPr>
              <a:t># </a:t>
            </a:r>
            <a:r>
              <a:rPr lang="ko-KR" altLang="en-US" dirty="0">
                <a:ea typeface="나눔고딕" panose="020D0604000000000000" pitchFamily="50" charset="-127"/>
              </a:rPr>
              <a:t>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652514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373766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594916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BD1CE7-8A9C-4E7B-8DE2-6D9C6A47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1519403"/>
            <a:ext cx="6204093" cy="1807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91110" y="1145173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레이어에 대한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52C3A-4FA7-49A2-BC31-1531D1E5D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479878"/>
            <a:ext cx="7051811" cy="288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FDC675-77C9-4C7F-8875-F7B364EC6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4758829"/>
            <a:ext cx="8244177" cy="270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36B605-A37C-413F-9E2D-583C1D6CBB44}"/>
              </a:ext>
            </a:extLst>
          </p:cNvPr>
          <p:cNvSpPr txBox="1"/>
          <p:nvPr/>
        </p:nvSpPr>
        <p:spPr>
          <a:xfrm>
            <a:off x="391110" y="4003766"/>
            <a:ext cx="84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나눔고딕" panose="020D0604000000000000" pitchFamily="50" charset="-127"/>
              </a:rPr>
              <a:t>하이퍼파라미터</a:t>
            </a:r>
            <a:endParaRPr lang="en-US" altLang="ko-KR" dirty="0"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1076199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ADB115-CA93-4370-B80D-2E2A306C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" y="2024844"/>
            <a:ext cx="4201749" cy="280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CE7957-9DF1-4FE1-8B7E-DD582FD07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024844"/>
            <a:ext cx="4266062" cy="28083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121C4D-2DA5-4F0C-A70B-D852D320B9A8}"/>
              </a:ext>
            </a:extLst>
          </p:cNvPr>
          <p:cNvSpPr/>
          <p:nvPr/>
        </p:nvSpPr>
        <p:spPr>
          <a:xfrm>
            <a:off x="0" y="0"/>
            <a:ext cx="3132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89B4D7-A586-43D6-A539-C3F2096FD74A}"/>
              </a:ext>
            </a:extLst>
          </p:cNvPr>
          <p:cNvSpPr/>
          <p:nvPr/>
        </p:nvSpPr>
        <p:spPr>
          <a:xfrm>
            <a:off x="3132000" y="0"/>
            <a:ext cx="288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65F82-D25B-45C6-A6A9-E25F8C1C5CA2}"/>
              </a:ext>
            </a:extLst>
          </p:cNvPr>
          <p:cNvSpPr/>
          <p:nvPr/>
        </p:nvSpPr>
        <p:spPr>
          <a:xfrm>
            <a:off x="6012000" y="0"/>
            <a:ext cx="3132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565778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벡터그래픽이(가) 표시된 사진&#10;&#10;자동 생성된 설명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6858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283" y="1196754"/>
            <a:ext cx="25922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4312E-F8B5-482B-A8FC-B2DBE89C6791}"/>
              </a:ext>
            </a:extLst>
          </p:cNvPr>
          <p:cNvSpPr/>
          <p:nvPr/>
        </p:nvSpPr>
        <p:spPr>
          <a:xfrm>
            <a:off x="-17528" y="-11993"/>
            <a:ext cx="9161528" cy="6885384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C97BA8-F88A-4AAD-849C-FCFD40A8D02B}"/>
              </a:ext>
            </a:extLst>
          </p:cNvPr>
          <p:cNvSpPr/>
          <p:nvPr/>
        </p:nvSpPr>
        <p:spPr>
          <a:xfrm>
            <a:off x="214282" y="6478569"/>
            <a:ext cx="871543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BCD7-898F-44C1-8EBE-61D7E8DADA05}"/>
              </a:ext>
            </a:extLst>
          </p:cNvPr>
          <p:cNvSpPr txBox="1"/>
          <p:nvPr/>
        </p:nvSpPr>
        <p:spPr>
          <a:xfrm>
            <a:off x="5118070" y="5770683"/>
            <a:ext cx="3774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B1B7F-EC88-4A22-B45B-F326015123CC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088CC0-0049-4007-A653-AF04675E759C}"/>
              </a:ext>
            </a:extLst>
          </p:cNvPr>
          <p:cNvSpPr/>
          <p:nvPr/>
        </p:nvSpPr>
        <p:spPr>
          <a:xfrm>
            <a:off x="366683" y="1110424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79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5458"/>
            <a:ext cx="29813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1291826" y="979953"/>
            <a:ext cx="162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나눔고딕" panose="020D0604000000000000" pitchFamily="50" charset="-127"/>
              </a:rPr>
              <a:t>제품추천 예시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01771" y="3356992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ea typeface="나눔고딕" panose="020D0604000000000000" pitchFamily="50" charset="-127"/>
              </a:rPr>
              <a:t>웹사이트 구축하기엔 짧은 시간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나눔고딕" panose="020D0604000000000000" pitchFamily="50" charset="-127"/>
              </a:rPr>
              <a:t>충분하다고 생각했지만 그렇지 못한 자사 데이터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ea typeface="나눔고딕" panose="020D0604000000000000" pitchFamily="50" charset="-127"/>
              </a:rPr>
              <a:t>머신러닝</a:t>
            </a:r>
            <a:r>
              <a:rPr lang="en-US" altLang="ko-KR" sz="1400" dirty="0"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ea typeface="나눔고딕" panose="020D0604000000000000" pitchFamily="50" charset="-127"/>
              </a:rPr>
              <a:t>딥러닝</a:t>
            </a:r>
            <a:r>
              <a:rPr lang="ko-KR" altLang="en-US" sz="1400" dirty="0">
                <a:ea typeface="나눔고딕" panose="020D0604000000000000" pitchFamily="50" charset="-127"/>
              </a:rPr>
              <a:t> 성능 부족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36104" y="4345359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ea typeface="나눔고딕" panose="020D0604000000000000" pitchFamily="50" charset="-127"/>
              </a:rPr>
              <a:t>느낀점</a:t>
            </a: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636104" y="2905199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현실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3706008" y="1376813"/>
            <a:ext cx="450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01770" y="1715676"/>
            <a:ext cx="4502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나눔고딕" panose="020D0604000000000000" pitchFamily="50" charset="-127"/>
              </a:rPr>
              <a:t>제품 추천 시스템을 제작하여 웹 페이지를 통해 </a:t>
            </a:r>
            <a:endParaRPr lang="en-US" altLang="ko-KR" sz="1400" dirty="0">
              <a:ea typeface="나눔고딕" panose="020D0604000000000000" pitchFamily="50" charset="-127"/>
            </a:endParaRPr>
          </a:p>
          <a:p>
            <a:r>
              <a:rPr lang="ko-KR" altLang="en-US" sz="1400" dirty="0">
                <a:ea typeface="나눔고딕" panose="020D0604000000000000" pitchFamily="50" charset="-127"/>
              </a:rPr>
              <a:t>실제 소비자에 적용해보고</a:t>
            </a:r>
            <a:r>
              <a:rPr lang="en-US" altLang="ko-KR" sz="1400" dirty="0"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ea typeface="나눔고딕" panose="020D0604000000000000" pitchFamily="50" charset="-127"/>
              </a:rPr>
              <a:t>발생한 데이터를  재 분석하여 매출에 영향이 있는지 인사이드 도출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97C7E3-CEB5-4DCC-95A5-DACCD1CF640E}"/>
              </a:ext>
            </a:extLst>
          </p:cNvPr>
          <p:cNvSpPr txBox="1"/>
          <p:nvPr/>
        </p:nvSpPr>
        <p:spPr>
          <a:xfrm>
            <a:off x="4101771" y="4672100"/>
            <a:ext cx="4502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/>
                <a:ea typeface="나눔고딕"/>
              </a:rPr>
              <a:t>진정 </a:t>
            </a:r>
            <a:r>
              <a:rPr lang="ko-KR" altLang="en-US" sz="1400" dirty="0" err="1">
                <a:latin typeface="나눔고딕"/>
                <a:ea typeface="나눔고딕"/>
              </a:rPr>
              <a:t>앰플이</a:t>
            </a:r>
            <a:r>
              <a:rPr lang="ko-KR" altLang="en-US" sz="1400" dirty="0">
                <a:latin typeface="나눔고딕"/>
                <a:ea typeface="나눔고딕"/>
              </a:rPr>
              <a:t> 아무래도 가장 유명한 제품이라 사람들 피부타입이 아니라 유명 제품을 따라가는 경향이 있어서 결론을 도출하기 힘들었다</a:t>
            </a:r>
            <a:r>
              <a:rPr lang="en-US" altLang="ko-KR" sz="1400" dirty="0">
                <a:latin typeface="나눔고딕"/>
                <a:ea typeface="나눔고딕"/>
              </a:rPr>
              <a:t>.</a:t>
            </a:r>
            <a:endParaRPr lang="ko-KR" altLang="en-US" sz="1400" dirty="0">
              <a:latin typeface="나눔고딕"/>
              <a:ea typeface="나눔고딕"/>
            </a:endParaRPr>
          </a:p>
          <a:p>
            <a:pPr marL="342900" indent="-342900">
              <a:buAutoNum type="arabicPeriod"/>
            </a:pPr>
            <a:endParaRPr lang="ko-KR" altLang="en-US" sz="1400" dirty="0"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49AC2-C6AC-4CB8-AF99-5808CC84FFAC}"/>
              </a:ext>
            </a:extLst>
          </p:cNvPr>
          <p:cNvSpPr/>
          <p:nvPr/>
        </p:nvSpPr>
        <p:spPr>
          <a:xfrm>
            <a:off x="0" y="-12703"/>
            <a:ext cx="9108504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느낀점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96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0A25DD-5C25-407F-9AD1-462CC857B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0"/>
            <a:ext cx="6858000" cy="57332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634" y="6326169"/>
            <a:ext cx="871543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CAE3E-5C1C-4239-AF15-0A06967EFDCA}"/>
              </a:ext>
            </a:extLst>
          </p:cNvPr>
          <p:cNvSpPr txBox="1"/>
          <p:nvPr/>
        </p:nvSpPr>
        <p:spPr>
          <a:xfrm>
            <a:off x="214283" y="26069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본론</a:t>
            </a:r>
            <a:endParaRPr lang="en-US" altLang="ko-KR" sz="4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BCE989-32E2-459A-AF19-97C45A7966D0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18CEB3-6E01-4962-9CF3-9CBD9ED25AB4}"/>
              </a:ext>
            </a:extLst>
          </p:cNvPr>
          <p:cNvSpPr/>
          <p:nvPr/>
        </p:nvSpPr>
        <p:spPr>
          <a:xfrm>
            <a:off x="290482" y="6512053"/>
            <a:ext cx="8563036" cy="85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0F86A-21A7-4EDD-BCE4-7810F0578F40}"/>
              </a:ext>
            </a:extLst>
          </p:cNvPr>
          <p:cNvSpPr txBox="1"/>
          <p:nvPr/>
        </p:nvSpPr>
        <p:spPr>
          <a:xfrm>
            <a:off x="366683" y="419828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A686B2-6B26-48A1-9DC0-6E6529F70404}"/>
              </a:ext>
            </a:extLst>
          </p:cNvPr>
          <p:cNvSpPr/>
          <p:nvPr/>
        </p:nvSpPr>
        <p:spPr>
          <a:xfrm>
            <a:off x="375034" y="1082467"/>
            <a:ext cx="25922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288CC-6F60-49C9-AC95-D5EFE18D03C9}"/>
              </a:ext>
            </a:extLst>
          </p:cNvPr>
          <p:cNvSpPr txBox="1"/>
          <p:nvPr/>
        </p:nvSpPr>
        <p:spPr>
          <a:xfrm>
            <a:off x="1907704" y="5747589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쇼핑몰리뷰 및 인스타 </a:t>
            </a:r>
            <a:r>
              <a:rPr lang="ko-KR" altLang="en-US" sz="4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altLang="ko-KR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7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374162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1544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15330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" y="1556792"/>
            <a:ext cx="3028950" cy="15144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68760"/>
            <a:ext cx="2857500" cy="16002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388645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Python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2E7FEE-A9A3-4C82-A91F-ECE5B127BC4F}"/>
              </a:ext>
            </a:extLst>
          </p:cNvPr>
          <p:cNvSpPr txBox="1"/>
          <p:nvPr/>
        </p:nvSpPr>
        <p:spPr>
          <a:xfrm>
            <a:off x="925439" y="4516250"/>
            <a:ext cx="724696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제공하는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Selenium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라이브러리와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BeautifulSoup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 이용하여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431938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3" y="1628800"/>
            <a:ext cx="3267075" cy="14001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06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-9515"/>
            <a:ext cx="3059833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84000" y="0"/>
            <a:ext cx="3063595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11269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90713" y="4461709"/>
            <a:ext cx="2632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6331106" y="3962779"/>
            <a:ext cx="2632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  </a:t>
            </a: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148015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808166" y="21082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098678" y="209715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503DA-9F6B-484A-AE7A-2208BBB6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31" y="1539719"/>
            <a:ext cx="3028950" cy="12620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D1A99A-44A9-4F58-8FA9-A32739862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56" y="3166867"/>
            <a:ext cx="2857500" cy="9451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E152329-58B9-4EDA-B899-0F6E6B2C4FFC}"/>
              </a:ext>
            </a:extLst>
          </p:cNvPr>
          <p:cNvSpPr txBox="1"/>
          <p:nvPr/>
        </p:nvSpPr>
        <p:spPr>
          <a:xfrm>
            <a:off x="928105" y="4606534"/>
            <a:ext cx="3473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활용</a:t>
            </a:r>
            <a:endParaRPr lang="zh-CN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4620FB89-5F0A-49E7-BDE7-0FABA489B13B}"/>
              </a:ext>
            </a:extLst>
          </p:cNvPr>
          <p:cNvSpPr/>
          <p:nvPr/>
        </p:nvSpPr>
        <p:spPr>
          <a:xfrm>
            <a:off x="1026340" y="5039465"/>
            <a:ext cx="3473574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CC2D-7B26-4AE0-84FE-9B5B0B8D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294" y="1539315"/>
            <a:ext cx="3267075" cy="11434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1B64CE-3CD7-4785-A7A5-FBA45CC15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081" y="3307570"/>
            <a:ext cx="2857500" cy="83114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23026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9AFBF81-7010-4914-9DBB-FD5A178A32C6}"/>
              </a:ext>
            </a:extLst>
          </p:cNvPr>
          <p:cNvSpPr txBox="1"/>
          <p:nvPr/>
        </p:nvSpPr>
        <p:spPr>
          <a:xfrm>
            <a:off x="368736" y="758885"/>
            <a:ext cx="84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예시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79C7EE-8419-4F3A-A6C6-D80DA483E755}"/>
              </a:ext>
            </a:extLst>
          </p:cNvPr>
          <p:cNvGrpSpPr/>
          <p:nvPr/>
        </p:nvGrpSpPr>
        <p:grpSpPr>
          <a:xfrm>
            <a:off x="107504" y="1268760"/>
            <a:ext cx="8856984" cy="4830355"/>
            <a:chOff x="107504" y="1268760"/>
            <a:chExt cx="8279206" cy="356686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BC0606-C958-41AD-A60F-3ACF4D4A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1268760"/>
              <a:ext cx="6060109" cy="3566865"/>
            </a:xfrm>
            <a:prstGeom prst="rect">
              <a:avLst/>
            </a:prstGeom>
          </p:spPr>
        </p:pic>
        <p:pic>
          <p:nvPicPr>
            <p:cNvPr id="6" name="그림 5" descr="텍스트, 식물, 스크린샷이(가) 표시된 사진&#10;&#10;자동 생성된 설명">
              <a:extLst>
                <a:ext uri="{FF2B5EF4-FFF2-40B4-BE49-F238E27FC236}">
                  <a16:creationId xmlns:a16="http://schemas.microsoft.com/office/drawing/2014/main" id="{090C7857-8454-4134-BEDF-64A092CC4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243"/>
            <a:stretch/>
          </p:blipFill>
          <p:spPr>
            <a:xfrm>
              <a:off x="6167613" y="3253202"/>
              <a:ext cx="2219097" cy="158242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A1D583-BA8D-4010-9618-F9630D1880FC}"/>
              </a:ext>
            </a:extLst>
          </p:cNvPr>
          <p:cNvSpPr/>
          <p:nvPr/>
        </p:nvSpPr>
        <p:spPr>
          <a:xfrm>
            <a:off x="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90D151-907B-4BEB-B46D-977E57264173}"/>
              </a:ext>
            </a:extLst>
          </p:cNvPr>
          <p:cNvSpPr/>
          <p:nvPr/>
        </p:nvSpPr>
        <p:spPr>
          <a:xfrm>
            <a:off x="3024000" y="0"/>
            <a:ext cx="3096000" cy="54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쇼핑몰 리뷰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CF2349-F0E7-44D2-AB87-85E0D50324E4}"/>
              </a:ext>
            </a:extLst>
          </p:cNvPr>
          <p:cNvSpPr/>
          <p:nvPr/>
        </p:nvSpPr>
        <p:spPr>
          <a:xfrm>
            <a:off x="6120000" y="0"/>
            <a:ext cx="3024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936160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3A5A"/>
      </a:accent1>
      <a:accent2>
        <a:srgbClr val="0189BE"/>
      </a:accent2>
      <a:accent3>
        <a:srgbClr val="02A3D9"/>
      </a:accent3>
      <a:accent4>
        <a:srgbClr val="DBB088"/>
      </a:accent4>
      <a:accent5>
        <a:srgbClr val="4BACC6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1600</Words>
  <Application>Microsoft Office PowerPoint</Application>
  <PresentationFormat>화면 슬라이드 쇼(4:3)</PresentationFormat>
  <Paragraphs>528</Paragraphs>
  <Slides>59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8" baseType="lpstr">
      <vt:lpstr>-apple-system</vt:lpstr>
      <vt:lpstr>Noto Sans</vt:lpstr>
      <vt:lpstr>굴림</vt:lpstr>
      <vt:lpstr>나눔고딕</vt:lpstr>
      <vt:lpstr>나눔명조</vt:lpstr>
      <vt:lpstr>Arial</vt:lpstr>
      <vt:lpstr>Cambria</vt:lpstr>
      <vt:lpstr>Office 테마</vt:lpstr>
      <vt:lpstr>디자인 사용자 지정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Home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Kyong-Yong</dc:creator>
  <cp:lastModifiedBy>이 용정</cp:lastModifiedBy>
  <cp:revision>174</cp:revision>
  <cp:lastPrinted>2016-12-09T06:27:09Z</cp:lastPrinted>
  <dcterms:created xsi:type="dcterms:W3CDTF">2016-12-04T07:49:19Z</dcterms:created>
  <dcterms:modified xsi:type="dcterms:W3CDTF">2021-03-22T05:27:27Z</dcterms:modified>
</cp:coreProperties>
</file>